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76" r:id="rId13"/>
    <p:sldId id="267" r:id="rId14"/>
    <p:sldId id="268" r:id="rId15"/>
    <p:sldId id="270" r:id="rId16"/>
    <p:sldId id="272" r:id="rId17"/>
    <p:sldId id="271" r:id="rId18"/>
    <p:sldId id="273" r:id="rId19"/>
    <p:sldId id="269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73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6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9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colorful radiant swirl">
            <a:extLst>
              <a:ext uri="{FF2B5EF4-FFF2-40B4-BE49-F238E27FC236}">
                <a16:creationId xmlns:a16="http://schemas.microsoft.com/office/drawing/2014/main" id="{DABC17CB-8764-4110-8513-83287D71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114" r="-1" b="2594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DC2F1-6CA5-4B3F-8D81-486601D33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1854416"/>
            <a:ext cx="9144000" cy="1431544"/>
          </a:xfrm>
        </p:spPr>
        <p:txBody>
          <a:bodyPr>
            <a:normAutofit/>
          </a:bodyPr>
          <a:lstStyle/>
          <a:p>
            <a:pPr algn="ctr"/>
            <a:r>
              <a:rPr lang="en-IN" sz="66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সাহিত্যিক</a:t>
            </a:r>
            <a:r>
              <a:rPr lang="en-IN" sz="6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6600" dirty="0" err="1">
                <a:latin typeface="Bangla" panose="03000603000000000000" pitchFamily="66" charset="0"/>
                <a:cs typeface="Bangla" panose="03000603000000000000" pitchFamily="66" charset="0"/>
              </a:rPr>
              <a:t>আন্দোলন</a:t>
            </a:r>
            <a:endParaRPr lang="en-IN" sz="66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C1AEB-C28C-40E8-9680-B80640014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262" y="4772318"/>
            <a:ext cx="9144000" cy="12252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অজন্তা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চক্রবর্তী</a:t>
            </a:r>
            <a:endParaRPr lang="en-IN" sz="4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খলিসানী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মহাবিদ্যালয়</a:t>
            </a:r>
            <a:endParaRPr lang="en-IN" sz="44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E8341-3766-47A0-B474-96219B5A95ED}"/>
              </a:ext>
            </a:extLst>
          </p:cNvPr>
          <p:cNvSpPr txBox="1"/>
          <p:nvPr/>
        </p:nvSpPr>
        <p:spPr>
          <a:xfrm>
            <a:off x="988218" y="242888"/>
            <a:ext cx="1021556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রিয়ালিজ্‌ম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বাস্তববাদ</a:t>
            </a:r>
            <a:endParaRPr lang="en-IN" sz="4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মনগড়া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স্বকপোলকল্পিত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ঘটনা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চরিত্র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জগ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ৎ-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জীবন-প্রকৃতিকে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বাস্তবনিষ্ঠ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যথাযথ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রূপে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চিত্রিত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করাই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বাস্তববাদের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উদ্দেশ্য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pPr algn="ctr"/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রিয়ালিজ্‌ম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বাস্তববাদের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উদ্ভবের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কারণ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endParaRPr lang="en-IN" sz="1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শিল্পের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প্রসার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পুঁজিবাদের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আধিপত্য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নাগরিক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জীবনের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জটিলতা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বৈজ্ঞানিক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দৃষ্টিভঙ্গী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বিশ্লেষণী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পন্থা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প্রত্যক্ষ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জীবন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তথা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প্রত্যক্ষ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ঘটনা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বস্তুকেই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চরম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সত্য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বলে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বিবেচনা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/>
              <a:t> 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6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7F9DA1-BEAD-4FC2-8EB7-FB4F7A63E7F5}"/>
              </a:ext>
            </a:extLst>
          </p:cNvPr>
          <p:cNvSpPr txBox="1"/>
          <p:nvPr/>
        </p:nvSpPr>
        <p:spPr>
          <a:xfrm>
            <a:off x="571501" y="442913"/>
            <a:ext cx="1047273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রিয়ালিজ্‌ম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বাস্তববাদের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বৈশিষ্ট্য</a:t>
            </a:r>
            <a:endParaRPr lang="en-IN" sz="4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বিশ্বাসযোগ্য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প্রতিবেদন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সমকালীন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সমাজের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নানা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ঘটনা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তার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জনমানসে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প্রভাব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সমাজের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সাথে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মানুষের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সম্পর্কের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কথা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তুলে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ধরা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বিশেষতঃ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মধ্যবিত্ত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মানুষ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সাধারণ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মানুষের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দৈনন্দিন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জীবনচর্যার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প্রতি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দৃষ্টিপাত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তার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অনুপুঙ্খ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বিবরণ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কল্পনা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আদর্শ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সম্পূর্ণ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চোখে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দেখা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অভিজ্ঞতার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রূপায়ণ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ঘটনার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চেয়ে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চরিত্রে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অধিক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গুরুত্ব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দান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চরিত্রের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জটিলতা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গভীরতার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ব্যাখ্যা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ভাষায়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-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আলঙ্কারিক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শোভা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কাব্যসৌন্দর্য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সৃষ্টি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সাদামাটা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শব্দের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ব্যবহার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সাধারণের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সংলাপ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রচনা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89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E20DB-9BD4-4582-A5A5-9794F5CC5D46}"/>
              </a:ext>
            </a:extLst>
          </p:cNvPr>
          <p:cNvSpPr txBox="1"/>
          <p:nvPr/>
        </p:nvSpPr>
        <p:spPr>
          <a:xfrm>
            <a:off x="704193" y="709448"/>
            <a:ext cx="1078361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উনিশ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শতকের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ফরাসী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ইংরাজী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উপন্যাস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এর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আধিপত্য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বালজাক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- (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এই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মতবাদের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প্রবক্তা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)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IN" sz="3200" dirty="0" err="1">
                <a:latin typeface="Arial" panose="020B0604020202020204" pitchFamily="34" charset="0"/>
                <a:cs typeface="Arial" panose="020B0604020202020204" pitchFamily="34" charset="0"/>
              </a:rPr>
              <a:t>Comedie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dirty="0" err="1"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( 1830)</a:t>
            </a:r>
          </a:p>
          <a:p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ফ্লবেয়ার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Madame Bovary (1857) </a:t>
            </a:r>
          </a:p>
          <a:p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রাশিয়ান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লিও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টলস্টয়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-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Anna Karenina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ফিওদর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দস্তয়েভস্কি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-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Crime and punishment</a:t>
            </a:r>
          </a:p>
          <a:p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উনিশ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শতকের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শেষভাগে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বিশ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শতকের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গোড়ায়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নাট্যসাহিত্যে</a:t>
            </a:r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ইবসেন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The pillars of society, A doll’s house, Ghosts </a:t>
            </a:r>
          </a:p>
          <a:p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জর্জ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বার্নার্ড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শ –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Widower’s houses, Mrs. Warrens’ profession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133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E5E71-4D4E-4DBC-8C53-7C28B2B55D2C}"/>
              </a:ext>
            </a:extLst>
          </p:cNvPr>
          <p:cNvSpPr txBox="1"/>
          <p:nvPr/>
        </p:nvSpPr>
        <p:spPr>
          <a:xfrm>
            <a:off x="828676" y="458956"/>
            <a:ext cx="102155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ডাডাইজ্‌ম্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‌ (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Dadaism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)</a:t>
            </a:r>
          </a:p>
          <a:p>
            <a:pPr algn="ctr"/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১৯১৬-১৭ -- ১৯২২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“A movement in European and US art characterised by violent revolt against traditional values.”</a:t>
            </a:r>
          </a:p>
          <a:p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ত্রিস্তান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জারা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হুগো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বল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আদ্রেঁ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ব্রেঁত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লুই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আরাগঁ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পল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এলুয়ার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বৈশিষ্ট্য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এলোমেলো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অগোছালো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অবিন্যস্ত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শব্দবন্ধ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ভাষা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দুর্বোধ্য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অসংলগ্ন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পারম্পর্যহীন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মনের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সচেতন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অংশ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অচেতন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অবচেতন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অংশে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জাত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তা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-ই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শিল্প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ডাডাবাদের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গর্ভেই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জন্ম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হয়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পরাবাস্তববাদ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অধিবাস্তববাদ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8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514ED6-33CA-4174-ADA6-6270E657E045}"/>
              </a:ext>
            </a:extLst>
          </p:cNvPr>
          <p:cNvSpPr txBox="1"/>
          <p:nvPr/>
        </p:nvSpPr>
        <p:spPr>
          <a:xfrm>
            <a:off x="242888" y="557213"/>
            <a:ext cx="1164431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সুর্‌রিয়ালিজম্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4400" dirty="0">
                <a:latin typeface="Algerian" panose="04020705040A02060702" pitchFamily="82" charset="0"/>
                <a:cs typeface="Bangla" panose="03000603000000000000" pitchFamily="66" charset="0"/>
              </a:rPr>
              <a:t>(surrealism)</a:t>
            </a:r>
          </a:p>
          <a:p>
            <a:pPr algn="ctr"/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(</a:t>
            </a:r>
            <a:r>
              <a:rPr lang="en-IN" sz="4400" dirty="0" err="1">
                <a:latin typeface="Algerian" panose="04020705040A02060702" pitchFamily="82" charset="0"/>
                <a:cs typeface="Bangla" panose="03000603000000000000" pitchFamily="66" charset="0"/>
              </a:rPr>
              <a:t>পরাবাস্তববাদ</a:t>
            </a:r>
            <a:r>
              <a:rPr lang="en-IN" sz="4400" dirty="0">
                <a:latin typeface="Algerian" panose="04020705040A02060702" pitchFamily="82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Algerian" panose="04020705040A02060702" pitchFamily="82" charset="0"/>
                <a:cs typeface="Bangla" panose="03000603000000000000" pitchFamily="66" charset="0"/>
              </a:rPr>
              <a:t>বা</a:t>
            </a:r>
            <a:r>
              <a:rPr lang="en-IN" sz="4400" dirty="0">
                <a:latin typeface="Algerian" panose="04020705040A02060702" pitchFamily="82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Algerian" panose="04020705040A02060702" pitchFamily="82" charset="0"/>
                <a:cs typeface="Bangla" panose="03000603000000000000" pitchFamily="66" charset="0"/>
              </a:rPr>
              <a:t>অধিবাস্তববাদ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)</a:t>
            </a: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ম্যাক্স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আর্নস্ট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মতে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To create a super-reality in which real and unreal, meditation and action, meet and mingle.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      </a:t>
            </a:r>
          </a:p>
          <a:p>
            <a:pPr algn="ctr"/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১৯২৪, ১৯৩০, ১৯৩৪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আদ্রেঁ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ব্রেঁত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পরাবাস্তববাদের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ইস্তাহার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Super-reality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যেখানে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চেতনজগতের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অবচেতন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জগতের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চিন্তা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কল্পনা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স্বপ্ন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মিলেমিশে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একাকার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হয়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</a:p>
          <a:p>
            <a:pPr algn="ctr"/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ফ্রয়েডের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মনোবিকলন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গবেষণাই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প্রয়োগ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করা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হয়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শিল্পসাহিত্যে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</a:p>
          <a:p>
            <a:pPr algn="ctr"/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অবচেতন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মনের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বিভিন্ন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স্তর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স্বপ্নতত্ত্ব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পরাবাস্তবের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মূলাধার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pPr algn="ctr"/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400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7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7C951-FA42-4362-8A04-E30C836A3D4B}"/>
              </a:ext>
            </a:extLst>
          </p:cNvPr>
          <p:cNvSpPr txBox="1"/>
          <p:nvPr/>
        </p:nvSpPr>
        <p:spPr>
          <a:xfrm>
            <a:off x="985838" y="528638"/>
            <a:ext cx="103870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সুর্‌রিয়ালিজম্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4000" dirty="0">
                <a:latin typeface="Algerian" panose="04020705040A02060702" pitchFamily="82" charset="0"/>
                <a:cs typeface="Bangla" panose="03000603000000000000" pitchFamily="66" charset="0"/>
              </a:rPr>
              <a:t>(surrealism)</a:t>
            </a:r>
          </a:p>
          <a:p>
            <a:pPr algn="ctr"/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(</a:t>
            </a:r>
            <a:r>
              <a:rPr lang="en-IN" sz="4000" dirty="0" err="1">
                <a:latin typeface="Algerian" panose="04020705040A02060702" pitchFamily="82" charset="0"/>
                <a:cs typeface="Bangla" panose="03000603000000000000" pitchFamily="66" charset="0"/>
              </a:rPr>
              <a:t>পরাবাস্তববাদ</a:t>
            </a:r>
            <a:r>
              <a:rPr lang="en-IN" sz="4000" dirty="0">
                <a:latin typeface="Algerian" panose="04020705040A02060702" pitchFamily="82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Algerian" panose="04020705040A02060702" pitchFamily="82" charset="0"/>
                <a:cs typeface="Bangla" panose="03000603000000000000" pitchFamily="66" charset="0"/>
              </a:rPr>
              <a:t>বা</a:t>
            </a:r>
            <a:r>
              <a:rPr lang="en-IN" sz="4000" dirty="0">
                <a:latin typeface="Algerian" panose="04020705040A02060702" pitchFamily="82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Algerian" panose="04020705040A02060702" pitchFamily="82" charset="0"/>
                <a:cs typeface="Bangla" panose="03000603000000000000" pitchFamily="66" charset="0"/>
              </a:rPr>
              <a:t>অধিবাস্তববাদ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)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ফ্রয়েডের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মতে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সুখান্বেষী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নীতি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pleasure principle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ইগো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বাস্তব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বুদ্ধি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reality principle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সুপার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ইগো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বিবেক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আদর্শবোধের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সমন্বয়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স্বতঃউদ্ভুত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সচেতন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ইচ্ছা-অনিচ্ছার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ধার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ধারেই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অবচেতন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মানসকে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প্রতিফলিত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করতে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প্রয়োজন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স্বয়ংক্রিয়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পদ্ধতি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যুক্তিশৃঙ্খলামুক্ত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স্যুররিয়ালিজ্‌ম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তাকেই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ব্যবহার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করে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“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সত্তা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হলো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যাবতীয়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স্বপ্ন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সৃষ্টি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সম্ভাবনার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স্বল্পতম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অন্ধকার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যেখানে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মানুষের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চিরন্তন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রূপকল্প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মিথ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এবং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তার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মৌল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প্রতীক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অতি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নিঃশব্দে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কাজ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করে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।”  --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ব্রেঁত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3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404948-E7C1-4CC4-AF8E-EA58B028E839}"/>
              </a:ext>
            </a:extLst>
          </p:cNvPr>
          <p:cNvSpPr txBox="1"/>
          <p:nvPr/>
        </p:nvSpPr>
        <p:spPr>
          <a:xfrm>
            <a:off x="1138237" y="1228725"/>
            <a:ext cx="99155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সুর্‌রিয়ালিজম্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3600" dirty="0">
                <a:latin typeface="Algerian" panose="04020705040A02060702" pitchFamily="82" charset="0"/>
                <a:cs typeface="Bangla" panose="03000603000000000000" pitchFamily="66" charset="0"/>
              </a:rPr>
              <a:t>(surrealism)</a:t>
            </a:r>
          </a:p>
          <a:p>
            <a:pPr algn="ctr"/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(</a:t>
            </a:r>
            <a:r>
              <a:rPr lang="en-IN" sz="3600" dirty="0" err="1">
                <a:latin typeface="Algerian" panose="04020705040A02060702" pitchFamily="82" charset="0"/>
                <a:cs typeface="Bangla" panose="03000603000000000000" pitchFamily="66" charset="0"/>
              </a:rPr>
              <a:t>পরাবাস্তববাদ</a:t>
            </a:r>
            <a:r>
              <a:rPr lang="en-IN" sz="3600" dirty="0">
                <a:latin typeface="Algerian" panose="04020705040A02060702" pitchFamily="82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Algerian" panose="04020705040A02060702" pitchFamily="82" charset="0"/>
                <a:cs typeface="Bangla" panose="03000603000000000000" pitchFamily="66" charset="0"/>
              </a:rPr>
              <a:t>বা</a:t>
            </a:r>
            <a:r>
              <a:rPr lang="en-IN" sz="3600" dirty="0">
                <a:latin typeface="Algerian" panose="04020705040A02060702" pitchFamily="82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Algerian" panose="04020705040A02060702" pitchFamily="82" charset="0"/>
                <a:cs typeface="Bangla" panose="03000603000000000000" pitchFamily="66" charset="0"/>
              </a:rPr>
              <a:t>অধিবাস্তববাদ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)</a:t>
            </a:r>
          </a:p>
          <a:p>
            <a:pPr algn="ctr"/>
            <a:endParaRPr lang="en-IN" sz="36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   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বৈশিষ্ট্য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মানসিক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স্বয়ংক্রিয়তা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psychological automatism 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সচেতন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অবচেতন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প্রকাশ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নিরবচ্ছিন্ন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চিন্তার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প্রকাশ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আন্তঃশৃঙ্খলা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প্রকৃতি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32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inter disciplinary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32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2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DCDE2-7411-4C80-ACD6-A28303C82DBD}"/>
              </a:ext>
            </a:extLst>
          </p:cNvPr>
          <p:cNvSpPr txBox="1"/>
          <p:nvPr/>
        </p:nvSpPr>
        <p:spPr>
          <a:xfrm>
            <a:off x="502443" y="268055"/>
            <a:ext cx="1118711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সুর্‌রিয়ালিজম্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(surrealism)</a:t>
            </a:r>
          </a:p>
          <a:p>
            <a:pPr algn="ctr"/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(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পরাবাস্তববাদ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অধিবাস্তববাদ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)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চিত্রকলায়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ম্যাক্স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আর্নস্ট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সালভাদর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দালি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পল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ক্লে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কবিতায়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লুই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আরাগঁ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পল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এল্যুয়ার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  <a:endParaRPr lang="en-IN" sz="40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আধুনিককালে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বাংলা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উল্লেখযোগ্য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জীবনানন্দ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দাশ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শামসুর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রহমান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শক্তি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চট্টোপাধ্যায়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উদাহরণ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“……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তবু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কেবলি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দৃশ্যের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জন্ম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হয়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মহীনের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ঘোড়াগুলো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ঘাস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খায়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কার্তিকের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জ্যোৎস্নার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প্রান্তরে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” 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“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চায়ের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পেয়ালা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কটা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বেড়ালছানার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মতো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ঘুমে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”  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“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এইসব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ঘোড়াদের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নিওলিথ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স্তব্ধতার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জ্যোৎস্নাকে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ছুঁয়ে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 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পৃথিবীর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কিমাকার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ডাইনামোর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‘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পরে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ঘোড়াগুলি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চরে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বেড়ায়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।”   --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ঘোড়া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								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জীবনানন্দ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দাশ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40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28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lvador Dali | Biography, Art, Paintings, Surrealism, &amp;amp; Facts | Britannica">
            <a:extLst>
              <a:ext uri="{FF2B5EF4-FFF2-40B4-BE49-F238E27FC236}">
                <a16:creationId xmlns:a16="http://schemas.microsoft.com/office/drawing/2014/main" id="{A4CE28FE-4D2D-4577-A5F5-93430E68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3"/>
            <a:ext cx="598646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rrealism &amp;amp; Max Ernst – megan graphics">
            <a:extLst>
              <a:ext uri="{FF2B5EF4-FFF2-40B4-BE49-F238E27FC236}">
                <a16:creationId xmlns:a16="http://schemas.microsoft.com/office/drawing/2014/main" id="{EDD27EC2-0B9B-4548-A926-D2483B82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40" y="1421845"/>
            <a:ext cx="571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C6190-DFA2-47F6-8EC7-34D723AF5502}"/>
              </a:ext>
            </a:extLst>
          </p:cNvPr>
          <p:cNvSpPr txBox="1"/>
          <p:nvPr/>
        </p:nvSpPr>
        <p:spPr>
          <a:xfrm>
            <a:off x="914401" y="3529013"/>
            <a:ext cx="374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সালভাদর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দালি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3C3F6-A4B0-4286-A376-57632E5D180F}"/>
              </a:ext>
            </a:extLst>
          </p:cNvPr>
          <p:cNvSpPr txBox="1"/>
          <p:nvPr/>
        </p:nvSpPr>
        <p:spPr>
          <a:xfrm>
            <a:off x="6696076" y="6391275"/>
            <a:ext cx="374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                   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ম্যাক্স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আর্নস্ট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2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CD830-A779-4A67-9698-D03C5C334586}"/>
              </a:ext>
            </a:extLst>
          </p:cNvPr>
          <p:cNvSpPr txBox="1"/>
          <p:nvPr/>
        </p:nvSpPr>
        <p:spPr>
          <a:xfrm>
            <a:off x="857250" y="700088"/>
            <a:ext cx="994410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সিম্বলিজম্</a:t>
            </a:r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Bangla" panose="03000603000000000000" pitchFamily="66" charset="0"/>
              </a:rPr>
              <a:t>(symbolism) </a:t>
            </a:r>
            <a:r>
              <a:rPr lang="en-IN" sz="4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প্রতীকবাদ</a:t>
            </a:r>
            <a:endParaRPr lang="en-IN" sz="40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0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প্রতীকের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মাধ্যমে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মগ্ন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চৈতন্যকে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প্রতিফলিত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করাই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সিম্বলিজ্‌মের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মূল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উদ্দেশ্য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বৈশিষ্ট্য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আভাসে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ইঙ্গিতে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মনের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সূক্ষ্ম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অনুভূতিকে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ফুটিয়ে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তোলা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প্রতীয়মান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সত্যের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জগৎই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একমাত্র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সত্য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তার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অন্তরালে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থাকা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পরিপূর্ণ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সর্বব্যাপ্ত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সত্তাকে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বাচ্য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শব্দ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ধ্বনির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প্রতীকি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ব্যঞ্জনায়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উদ্ভাসিত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করা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  <a:cs typeface="Bangla" panose="03000603000000000000" pitchFamily="66" charset="0"/>
            </a:endParaRPr>
          </a:p>
          <a:p>
            <a:pPr algn="ctr"/>
            <a:endParaRPr lang="en-IN" sz="4000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  <a:cs typeface="Bangla" panose="03000603000000000000" pitchFamily="66" charset="0"/>
            </a:endParaRPr>
          </a:p>
          <a:p>
            <a:pPr algn="ctr"/>
            <a:endParaRPr lang="en-IN" sz="4000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84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C524D-186A-45C7-A5E0-078D1B280D3F}"/>
              </a:ext>
            </a:extLst>
          </p:cNvPr>
          <p:cNvSpPr txBox="1"/>
          <p:nvPr/>
        </p:nvSpPr>
        <p:spPr>
          <a:xfrm>
            <a:off x="1871663" y="1214437"/>
            <a:ext cx="895826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6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ক্লাসিসিজম্</a:t>
            </a:r>
            <a:r>
              <a:rPr lang="en-IN" sz="6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32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Bangla" panose="03000603000000000000" pitchFamily="66" charset="0"/>
              </a:rPr>
              <a:t>(classicism)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6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রোমান্টিসিজম্</a:t>
            </a:r>
            <a:r>
              <a:rPr lang="en-IN" sz="6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32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Bangla" panose="03000603000000000000" pitchFamily="66" charset="0"/>
              </a:rPr>
              <a:t>(romanticism)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6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রিয়ালিজম্</a:t>
            </a:r>
            <a:r>
              <a:rPr lang="en-IN" sz="6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32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Bangla" panose="03000603000000000000" pitchFamily="66" charset="0"/>
              </a:rPr>
              <a:t>(realism)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6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সুর্‌রিয়ালিজম্</a:t>
            </a:r>
            <a:r>
              <a:rPr lang="en-IN" sz="6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32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Bangla" panose="03000603000000000000" pitchFamily="66" charset="0"/>
              </a:rPr>
              <a:t>(surrealism)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6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সিম্বলিজম্</a:t>
            </a:r>
            <a:r>
              <a:rPr lang="en-IN" sz="6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32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Bangla" panose="03000603000000000000" pitchFamily="66" charset="0"/>
              </a:rPr>
              <a:t>(symbolism)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IN" sz="60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AA509-FB2D-4F05-9A93-80D8D1B07B26}"/>
              </a:ext>
            </a:extLst>
          </p:cNvPr>
          <p:cNvSpPr txBox="1"/>
          <p:nvPr/>
        </p:nvSpPr>
        <p:spPr>
          <a:xfrm>
            <a:off x="862693" y="421595"/>
            <a:ext cx="99441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সিম্বলিজম্</a:t>
            </a:r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‌ </a:t>
            </a:r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Bangla" panose="03000603000000000000" pitchFamily="66" charset="0"/>
              </a:rPr>
              <a:t>(symbolism) </a:t>
            </a:r>
            <a:r>
              <a:rPr lang="en-IN" sz="4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প্রতীকবাদ</a:t>
            </a:r>
            <a:endParaRPr lang="en-IN" sz="40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0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শার্ল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বোদলেয়র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“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দ্য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ফ্লাওয়ার্স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অফ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এভিল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” (১৮৫৭)</a:t>
            </a: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র‍্যাবোঁ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লাফোর্গ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মালার্মে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পল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ভার্লেইইন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১৮৬০ -১৮৭০</a:t>
            </a: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জিন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মরিস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সিম্বলিস্ট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ম্যানিফেস্টো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১৮৮৬</a:t>
            </a: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প্রতীকবাদী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ঔপন্যাসিক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পল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এডাম্‌স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গুস্তাব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কান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নাট্যকার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মেটারলিঙ্ক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চিত্রশিল্পী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গুস্তাব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মারিও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মিখাইল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ব্রুবেল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প্রায়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সব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দেশের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শিল্প-সাহিত্য-সংস্কৃতিতেই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প্রতীকবাদ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গৃহীত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আধুনিককালে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প্রভাবিত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কবি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ইয়েট্‌স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এলিয়ট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বাংলা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সুধীন্দ্রনাথ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দত্ত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বিষ্ণু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দে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অমিয়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চক্রবর্তী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000" dirty="0">
              <a:solidFill>
                <a:schemeClr val="bg2">
                  <a:lumMod val="25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476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A86C6-A04E-476C-92A4-0F44A37D9302}"/>
              </a:ext>
            </a:extLst>
          </p:cNvPr>
          <p:cNvSpPr txBox="1"/>
          <p:nvPr/>
        </p:nvSpPr>
        <p:spPr>
          <a:xfrm>
            <a:off x="1" y="201748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err="1">
                <a:latin typeface="Bangla" panose="03000603000000000000" pitchFamily="66" charset="0"/>
                <a:cs typeface="Bangla" panose="03000603000000000000" pitchFamily="66" charset="0"/>
              </a:rPr>
              <a:t>সুস্থ</a:t>
            </a:r>
            <a:r>
              <a:rPr lang="en-IN" sz="4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800" dirty="0" err="1">
                <a:latin typeface="Bangla" panose="03000603000000000000" pitchFamily="66" charset="0"/>
                <a:cs typeface="Bangla" panose="03000603000000000000" pitchFamily="66" charset="0"/>
              </a:rPr>
              <a:t>থেকো</a:t>
            </a:r>
            <a:r>
              <a:rPr lang="en-IN" sz="4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4800" dirty="0" err="1">
                <a:latin typeface="Bangla" panose="03000603000000000000" pitchFamily="66" charset="0"/>
                <a:cs typeface="Bangla" panose="03000603000000000000" pitchFamily="66" charset="0"/>
              </a:rPr>
              <a:t>ভালো</a:t>
            </a:r>
            <a:r>
              <a:rPr lang="en-IN" sz="4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800" dirty="0" err="1">
                <a:latin typeface="Bangla" panose="03000603000000000000" pitchFamily="66" charset="0"/>
                <a:cs typeface="Bangla" panose="03000603000000000000" pitchFamily="66" charset="0"/>
              </a:rPr>
              <a:t>থেকো</a:t>
            </a:r>
            <a:endParaRPr lang="en-IN" sz="4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4800" dirty="0" err="1">
                <a:latin typeface="Bangla" panose="03000603000000000000" pitchFamily="66" charset="0"/>
                <a:cs typeface="Bangla" panose="03000603000000000000" pitchFamily="66" charset="0"/>
              </a:rPr>
              <a:t>ধন্যবাদ</a:t>
            </a:r>
            <a:endParaRPr lang="en-IN" sz="48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5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5EFC8-9947-4CA8-9D30-244E9A0EDB6E}"/>
              </a:ext>
            </a:extLst>
          </p:cNvPr>
          <p:cNvSpPr txBox="1"/>
          <p:nvPr/>
        </p:nvSpPr>
        <p:spPr>
          <a:xfrm>
            <a:off x="309562" y="442912"/>
            <a:ext cx="115728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err="1">
                <a:latin typeface="Bangla" panose="03000603000000000000" pitchFamily="66" charset="0"/>
                <a:cs typeface="Bangla" panose="03000603000000000000" pitchFamily="66" charset="0"/>
              </a:rPr>
              <a:t>ক্লাসিসিজ্‌ম</a:t>
            </a:r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32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প্রাচীন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কালের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শ্রেষ্ঠ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সাহিত্যগুলি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--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প্রাচীন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গ্রীক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রোমান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সংস্কৃত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হল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ক্লাসিক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ধ্রুপদী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যেমন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ইলিয়াড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ওডিসি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রামায়ন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মহাভারত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আর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সেই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সাহিত্যগুলিকে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আদর্শ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হিসেবে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গ্রহণ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করার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ঝোঁক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ওইগুলির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অনুকরণই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হল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ক্লাসিসিজ্‌ম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সংযত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রীতি</a:t>
            </a:r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সুসমঞ্জস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গঠন</a:t>
            </a:r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আবেগ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যুক্তিনির্ভরতা</a:t>
            </a:r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ভারসাম্য</a:t>
            </a:r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পরিমিতিবোধ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ভাষায়</a:t>
            </a:r>
            <a:r>
              <a:rPr lang="en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400" dirty="0" err="1">
                <a:latin typeface="Bangla" panose="03000603000000000000" pitchFamily="66" charset="0"/>
                <a:cs typeface="Bangla" panose="03000603000000000000" pitchFamily="66" charset="0"/>
              </a:rPr>
              <a:t>গাম্ভীর্য</a:t>
            </a:r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4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6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3984A-54E3-4AE2-BD6D-E7374D2F0ED3}"/>
              </a:ext>
            </a:extLst>
          </p:cNvPr>
          <p:cNvSpPr txBox="1"/>
          <p:nvPr/>
        </p:nvSpPr>
        <p:spPr>
          <a:xfrm>
            <a:off x="695325" y="271462"/>
            <a:ext cx="1080135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নব্য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ধ্রুপদী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নিও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ক্লাসিক্যাল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যুগ</a:t>
            </a:r>
            <a:endParaRPr lang="en-IN" sz="40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40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ইটালীয়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১৬শ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শতকে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ফরাসী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১৭শ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শতকে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ঐতিহ্যের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অনুবর্তন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আভিজাত্যপূর্ণ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দৃষ্টিভঙ্গী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যুক্তিশৃঙ্খলা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ইত্যাদি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নিয়ে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Boileau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ইংরেজি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১৮শ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শতকে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যুক্তিবাদ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রক্ষণশীলতা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পরিশীলিত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জটিল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ভাষা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ইত্যাদি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নিয়ে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 --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ড্রাইডেন-পোপ-জনসন-ফিলডিং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এমন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উনিশ-বিশ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শতকের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মডার্নিস্টরাও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এলিয়ট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ঘোষণা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করেছিলেন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তিনি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ধ্রুপদী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ভাবাদর্শের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অনুগামী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classicist in literature.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বাংলা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মাইকেল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মধুসূদন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দত্ত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মেঘনাদ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বধ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কাব্য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(১৮৬১)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21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F73B13-4469-4484-B37B-B6383B9EE8D6}"/>
              </a:ext>
            </a:extLst>
          </p:cNvPr>
          <p:cNvSpPr txBox="1"/>
          <p:nvPr/>
        </p:nvSpPr>
        <p:spPr>
          <a:xfrm>
            <a:off x="228600" y="528638"/>
            <a:ext cx="1071562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 </a:t>
            </a:r>
            <a:r>
              <a:rPr lang="en-IN" sz="48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রোমান্টিসিজ্‌ম</a:t>
            </a:r>
            <a:endParaRPr lang="en-IN" sz="4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endParaRPr lang="en-IN" sz="36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উইলিয়ম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ওয়ার্ডসওয়ার্থ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এবং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জন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কোলরিজ-এর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কাব্যসংকলন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–</a:t>
            </a:r>
          </a:p>
          <a:p>
            <a:pPr algn="ctr"/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লিরিক্যাল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ব্যালাড্‌স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–১৭৯৮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সালে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প্রকাশিত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–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রোমান্টিক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আন্দোলনের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সূত্রপাত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pPr algn="ctr"/>
            <a:endParaRPr lang="en-IN" sz="36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অধ্যাপক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হারফোর্ডের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ভাষায়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an extra-ordinary development of imaginative sensibility.</a:t>
            </a:r>
          </a:p>
          <a:p>
            <a:pPr algn="ctr"/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এডোয়ার্ড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অ্যাালবার্ট-এর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3600" dirty="0" err="1">
                <a:latin typeface="Bangla" panose="03000603000000000000" pitchFamily="66" charset="0"/>
                <a:cs typeface="Bangla" panose="03000603000000000000" pitchFamily="66" charset="0"/>
              </a:rPr>
              <a:t>ভাষায়</a:t>
            </a:r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The return to nature.</a:t>
            </a:r>
            <a:endParaRPr lang="en-IN" sz="36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pPr algn="ctr"/>
            <a:r>
              <a:rPr lang="en-IN" sz="36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endParaRPr lang="en-IN" sz="20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D087C-F340-467F-9E22-096EDEF54043}"/>
              </a:ext>
            </a:extLst>
          </p:cNvPr>
          <p:cNvSpPr txBox="1"/>
          <p:nvPr/>
        </p:nvSpPr>
        <p:spPr>
          <a:xfrm>
            <a:off x="2881313" y="28069"/>
            <a:ext cx="580548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রোমান্টিসিজ্‌মের</a:t>
            </a:r>
            <a:r>
              <a:rPr lang="en-IN" sz="4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400" dirty="0" err="1">
                <a:latin typeface="Bangla" panose="03000603000000000000" pitchFamily="66" charset="0"/>
                <a:cs typeface="Bangla" panose="03000603000000000000" pitchFamily="66" charset="0"/>
              </a:rPr>
              <a:t>লক্ষণগুলি</a:t>
            </a:r>
            <a:endParaRPr lang="en-IN" sz="4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মিথ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( Myth)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প্রাচীন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বিশ্বাস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সংস্কার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২)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সৌন্দর্যের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পূজা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৩)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প্রকৃতিচেতনা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৪)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ব্যক্তিস্বাতন্ত্র্য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৫)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ইতিহাসচেতনা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৬)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সুদূরের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পিয়াসী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৭)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কল্পনাপ্রবণতা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৮)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মানবতাবাদী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৯)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বিষাদ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melancholy</a:t>
            </a: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১০)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একাকীত্ব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১১)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বিস্ময়বোধ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১২)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অতীন্দ্রিয়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চেতনা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১৩)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গীতিধর্মিতা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১৪)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ভাষা-ছন্দ-অলংকারে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প্রচলিত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নিয়মভঙ্গ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E9A98-ABBC-4F61-99F6-9726F62FA404}"/>
              </a:ext>
            </a:extLst>
          </p:cNvPr>
          <p:cNvSpPr txBox="1"/>
          <p:nvPr/>
        </p:nvSpPr>
        <p:spPr>
          <a:xfrm>
            <a:off x="581025" y="535154"/>
            <a:ext cx="11029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ক্লাসিসিজ্‌ম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রোমান্টিসিজ্‌মের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তুলনা</a:t>
            </a:r>
            <a:endParaRPr lang="en-IN" sz="40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0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B6DB57-3272-4606-82CA-CC7206B21BDC}"/>
              </a:ext>
            </a:extLst>
          </p:cNvPr>
          <p:cNvCxnSpPr>
            <a:cxnSpLocks/>
          </p:cNvCxnSpPr>
          <p:nvPr/>
        </p:nvCxnSpPr>
        <p:spPr>
          <a:xfrm flipH="1">
            <a:off x="1128713" y="865017"/>
            <a:ext cx="2771775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B1B37E-B9C1-4BB1-BD62-2D0CF1602EB2}"/>
              </a:ext>
            </a:extLst>
          </p:cNvPr>
          <p:cNvCxnSpPr>
            <a:cxnSpLocks/>
          </p:cNvCxnSpPr>
          <p:nvPr/>
        </p:nvCxnSpPr>
        <p:spPr>
          <a:xfrm>
            <a:off x="6953251" y="865017"/>
            <a:ext cx="3047999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455A6B-DDD3-456E-9F9A-8ED8EEDD520A}"/>
              </a:ext>
            </a:extLst>
          </p:cNvPr>
          <p:cNvSpPr txBox="1"/>
          <p:nvPr/>
        </p:nvSpPr>
        <p:spPr>
          <a:xfrm>
            <a:off x="130969" y="1693692"/>
            <a:ext cx="119300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Bangla" panose="03000603000000000000" pitchFamily="66" charset="0"/>
                <a:cs typeface="Bangla" panose="03000603000000000000" pitchFamily="66" charset="0"/>
              </a:rPr>
              <a:t>১) </a:t>
            </a:r>
            <a:r>
              <a:rPr lang="en-IN" sz="2000" dirty="0" err="1">
                <a:latin typeface="Bangla" panose="03000603000000000000" pitchFamily="66" charset="0"/>
                <a:cs typeface="Bangla" panose="03000603000000000000" pitchFamily="66" charset="0"/>
              </a:rPr>
              <a:t>রূপের</a:t>
            </a:r>
            <a:r>
              <a:rPr lang="en-IN" sz="2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000" dirty="0" err="1">
                <a:latin typeface="Bangla" panose="03000603000000000000" pitchFamily="66" charset="0"/>
                <a:cs typeface="Bangla" panose="03000603000000000000" pitchFamily="66" charset="0"/>
              </a:rPr>
              <a:t>বর্ণনা</a:t>
            </a:r>
            <a:r>
              <a:rPr lang="en-IN" sz="2000" dirty="0">
                <a:latin typeface="Bangla" panose="03000603000000000000" pitchFamily="66" charset="0"/>
                <a:cs typeface="Bangla" panose="03000603000000000000" pitchFamily="66" charset="0"/>
              </a:rPr>
              <a:t>						১  </a:t>
            </a:r>
            <a:r>
              <a:rPr lang="en-IN" sz="2000" dirty="0" err="1">
                <a:latin typeface="Bangla" panose="03000603000000000000" pitchFamily="66" charset="0"/>
                <a:cs typeface="Bangla" panose="03000603000000000000" pitchFamily="66" charset="0"/>
              </a:rPr>
              <a:t>অরূপের</a:t>
            </a:r>
            <a:r>
              <a:rPr lang="en-IN" sz="2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000" dirty="0" err="1">
                <a:latin typeface="Bangla" panose="03000603000000000000" pitchFamily="66" charset="0"/>
                <a:cs typeface="Bangla" panose="03000603000000000000" pitchFamily="66" charset="0"/>
              </a:rPr>
              <a:t>লীলা</a:t>
            </a:r>
            <a:endParaRPr lang="en-IN" sz="20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২)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ঐতিহ্যের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অনুকরণ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						২)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স্বকীয়তার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স্বাক্ষর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৩)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অহং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অর্থা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ৎ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ব্যক্তিগতর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বাইরে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নিরপেক্ষ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দৃষ্টি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 				৩)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অহং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নিয়েই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অহংকার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ব্যক্তিস্বাতন্ত্র্য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ব্যক্তিত্ববোধ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৪)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ইন্দ্রিয়গ্রাহ্যের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রূপায়ণ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						৪)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ইন্দ্রিয়াতীতের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সাধনা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৫)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প্রত্যক্ষতা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স্পষ্টতা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						৫)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অস্পষ্টতা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সূক্ষতা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৬)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নিয়মনিষ্ঠাই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মূল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						৬)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নিয়ম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নিয়ন্ত্রণ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বিবেকবোধ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– ‘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অনিয়ম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শুধু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আমি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’ </a:t>
            </a: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৭)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ব্যক্তি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নয়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-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প্রতিষ্ঠানের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প্রাধান্য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দার্শনিকতা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বিশেষ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থেকে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নির্বিশেষে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যাত্রা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		৭)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ব্যক্তিকেন্দ্রিক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অনুভূতিকেন্দ্রিক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নির্বিশেষ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থেকে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বিশেষে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যাত্রা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৮)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বিষয়প্রাধান্য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						৮)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বিষয়ীপ্রাধান্য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৯)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ঋজু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একমুখী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বাকসংযম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ভাবনায়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সংহত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বর্ণনাধর্মী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			৯)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বিচিত্রমুখী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ব্যঞ্জনাধর্মী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বাকবিস্তার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ভাবনায়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স্বাধীনচারী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অনুভূতির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চিত্রধর্মী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১০)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সনাতনধর্মী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হিসেবী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মনের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কারুকলা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				১০)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পরিবর্তনশীল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ভাববিলাসের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আবেদন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বেহিসেবী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মনের</a:t>
            </a:r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dirty="0" err="1">
                <a:latin typeface="Bangla" panose="03000603000000000000" pitchFamily="66" charset="0"/>
                <a:cs typeface="Bangla" panose="03000603000000000000" pitchFamily="66" charset="0"/>
              </a:rPr>
              <a:t>প্রকাশ</a:t>
            </a:r>
            <a:endParaRPr lang="en-IN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dirty="0">
                <a:latin typeface="Bangla" panose="03000603000000000000" pitchFamily="66" charset="0"/>
                <a:cs typeface="Bangla" panose="03000603000000000000" pitchFamily="66" charset="0"/>
              </a:rPr>
              <a:t>  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07498D-86C2-4C08-BFA9-F2DAD22DBAD6}"/>
              </a:ext>
            </a:extLst>
          </p:cNvPr>
          <p:cNvCxnSpPr/>
          <p:nvPr/>
        </p:nvCxnSpPr>
        <p:spPr>
          <a:xfrm>
            <a:off x="5829300" y="1693692"/>
            <a:ext cx="0" cy="3064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4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65540B-ED29-40AC-9633-4838E60B9A62}"/>
              </a:ext>
            </a:extLst>
          </p:cNvPr>
          <p:cNvSpPr txBox="1"/>
          <p:nvPr/>
        </p:nvSpPr>
        <p:spPr>
          <a:xfrm>
            <a:off x="980090" y="1182415"/>
            <a:ext cx="106101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রোম্যান্টিক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আন্দোলনের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বিস্তার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-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ইংরাজী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জার্মান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ফরাসী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ইংরাজী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কাব্য-কবিতা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টমসন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গ্রে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ব্লেক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ওয়ার্ডসওয়ার্থ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শেলী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কীট্‌স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কোলরিজ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বায়রন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সাদে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উপন্যাস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স্কট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অস্টেন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প্রবন্ধ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–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ল্যাম্ব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প্রমুখ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বাংলা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সাহিত্যে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অসংখ্য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কবি-লেখকের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নাম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বলে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শেষ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করা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যায়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না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আসলে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কমবেশী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সব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কবি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লেখকই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রোম্যান্টিক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72EDC-1981-4F9E-B911-A39D475184F9}"/>
              </a:ext>
            </a:extLst>
          </p:cNvPr>
          <p:cNvSpPr txBox="1"/>
          <p:nvPr/>
        </p:nvSpPr>
        <p:spPr>
          <a:xfrm>
            <a:off x="742951" y="1385887"/>
            <a:ext cx="120348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ক্লাসিসিজ্‌ম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ও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রোমান্টিসিজ্‌মের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মধ্যে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বিস্তর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পার্থক্য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থাকলেও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এই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দুই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মতবাদের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মধ্যে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বিরোধ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নেই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4000" dirty="0" err="1">
                <a:latin typeface="Bangla" panose="03000603000000000000" pitchFamily="66" charset="0"/>
                <a:cs typeface="Bangla" panose="03000603000000000000" pitchFamily="66" charset="0"/>
              </a:rPr>
              <a:t>এতটুকুও</a:t>
            </a:r>
            <a:r>
              <a:rPr lang="en-IN" sz="40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শিল্পতাত্ত্বিক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বেনেদেত্তো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ক্রোচে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-র </a:t>
            </a:r>
            <a:r>
              <a:rPr lang="en-IN" sz="2800" dirty="0" err="1">
                <a:latin typeface="Bangla" panose="03000603000000000000" pitchFamily="66" charset="0"/>
                <a:cs typeface="Bangla" panose="03000603000000000000" pitchFamily="66" charset="0"/>
              </a:rPr>
              <a:t>মতে</a:t>
            </a:r>
            <a:r>
              <a:rPr lang="en-IN" sz="28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“ A great poet is both Classic and Romantic”</a:t>
            </a:r>
            <a:endParaRPr lang="en-IN" sz="28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2016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8"/>
      </a:dk2>
      <a:lt2>
        <a:srgbClr val="E2E5E8"/>
      </a:lt2>
      <a:accent1>
        <a:srgbClr val="DE8F2E"/>
      </a:accent1>
      <a:accent2>
        <a:srgbClr val="E56753"/>
      </a:accent2>
      <a:accent3>
        <a:srgbClr val="EA7294"/>
      </a:accent3>
      <a:accent4>
        <a:srgbClr val="E553B9"/>
      </a:accent4>
      <a:accent5>
        <a:srgbClr val="DC72EA"/>
      </a:accent5>
      <a:accent6>
        <a:srgbClr val="9853E5"/>
      </a:accent6>
      <a:hlink>
        <a:srgbClr val="6383A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1281</Words>
  <Application>Microsoft Office PowerPoint</Application>
  <PresentationFormat>Widescreen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Bangla</vt:lpstr>
      <vt:lpstr>Modern Love</vt:lpstr>
      <vt:lpstr>The Hand</vt:lpstr>
      <vt:lpstr>SketchyVTI</vt:lpstr>
      <vt:lpstr>সাহিত্যিক আন্দোলন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সাহিত্যিক আন্দোলন</dc:title>
  <dc:creator>Dhrubajyoti Roy</dc:creator>
  <cp:lastModifiedBy>Dhrubajyoti Roy</cp:lastModifiedBy>
  <cp:revision>68</cp:revision>
  <dcterms:created xsi:type="dcterms:W3CDTF">2021-06-15T02:36:48Z</dcterms:created>
  <dcterms:modified xsi:type="dcterms:W3CDTF">2021-06-21T14:23:18Z</dcterms:modified>
</cp:coreProperties>
</file>